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tiff" ContentType="image/tiff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334" r:id="rId4"/>
    <p:sldId id="342" r:id="rId5"/>
    <p:sldId id="299" r:id="rId6"/>
    <p:sldId id="265" r:id="rId7"/>
    <p:sldId id="266" r:id="rId8"/>
    <p:sldId id="269" r:id="rId9"/>
    <p:sldId id="267" r:id="rId10"/>
    <p:sldId id="333" r:id="rId11"/>
    <p:sldId id="271" r:id="rId12"/>
    <p:sldId id="273" r:id="rId13"/>
    <p:sldId id="343" r:id="rId14"/>
    <p:sldId id="309" r:id="rId15"/>
    <p:sldId id="310" r:id="rId16"/>
    <p:sldId id="311" r:id="rId17"/>
    <p:sldId id="312" r:id="rId18"/>
    <p:sldId id="313" r:id="rId19"/>
    <p:sldId id="335" r:id="rId20"/>
    <p:sldId id="274" r:id="rId21"/>
    <p:sldId id="305" r:id="rId22"/>
    <p:sldId id="293" r:id="rId23"/>
    <p:sldId id="330" r:id="rId24"/>
    <p:sldId id="287" r:id="rId25"/>
    <p:sldId id="300" r:id="rId26"/>
    <p:sldId id="301" r:id="rId27"/>
    <p:sldId id="327" r:id="rId28"/>
    <p:sldId id="315" r:id="rId29"/>
    <p:sldId id="33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29" autoAdjust="0"/>
  </p:normalViewPr>
  <p:slideViewPr>
    <p:cSldViewPr>
      <p:cViewPr>
        <p:scale>
          <a:sx n="70" d="100"/>
          <a:sy n="70" d="100"/>
        </p:scale>
        <p:origin x="-104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ang%20Group\Desktop\MTT%20data%2020121112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uang%20Group\Desktop\MTT%20data%202012111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Metal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.19308573928258968"/>
          <c:y val="0.13010425780110821"/>
          <c:w val="0.75691426071741041"/>
          <c:h val="0.73539734616506269"/>
        </c:manualLayout>
      </c:layout>
      <c:barChart>
        <c:barDir val="col"/>
        <c:grouping val="clustered"/>
        <c:ser>
          <c:idx val="0"/>
          <c:order val="0"/>
          <c:tx>
            <c:strRef>
              <c:f>'調整後的DATA(1)'!$J$17</c:f>
              <c:strCache>
                <c:ptCount val="1"/>
                <c:pt idx="0">
                  <c:v>Mean</c:v>
                </c:pt>
              </c:strCache>
            </c:strRef>
          </c:tx>
          <c:cat>
            <c:strRef>
              <c:f>'調整後的DATA(1)'!$K$16:$L$16</c:f>
              <c:strCache>
                <c:ptCount val="2"/>
                <c:pt idx="0">
                  <c:v>316L</c:v>
                </c:pt>
                <c:pt idx="1">
                  <c:v>TiZrTaSi</c:v>
                </c:pt>
              </c:strCache>
            </c:strRef>
          </c:cat>
          <c:val>
            <c:numRef>
              <c:f>'調整後的DATA(1)'!$K$17:$L$17</c:f>
              <c:numCache>
                <c:formatCode>0.00_ </c:formatCode>
                <c:ptCount val="2"/>
                <c:pt idx="0">
                  <c:v>99.118683901292613</c:v>
                </c:pt>
                <c:pt idx="1">
                  <c:v>49.373286329808046</c:v>
                </c:pt>
              </c:numCache>
            </c:numRef>
          </c:val>
        </c:ser>
        <c:axId val="76954240"/>
        <c:axId val="78817536"/>
      </c:barChart>
      <c:catAx>
        <c:axId val="769542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zh-TW"/>
          </a:p>
        </c:txPr>
        <c:crossAx val="78817536"/>
        <c:crosses val="autoZero"/>
        <c:auto val="1"/>
        <c:lblAlgn val="ctr"/>
        <c:lblOffset val="100"/>
      </c:catAx>
      <c:valAx>
        <c:axId val="788175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zh-TW" sz="1400">
                    <a:latin typeface="Times New Roman" pitchFamily="18" charset="0"/>
                    <a:cs typeface="Times New Roman" pitchFamily="18" charset="0"/>
                  </a:rPr>
                  <a:t>Cell viability (%)</a:t>
                </a:r>
                <a:endParaRPr lang="zh-TW" altLang="en-US" sz="140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0.00_ " sourceLinked="1"/>
        <c:tickLblPos val="nextTo"/>
        <c:crossAx val="76954240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TW"/>
  <c:chart>
    <c:title>
      <c:tx>
        <c:rich>
          <a:bodyPr/>
          <a:lstStyle/>
          <a:p>
            <a:pPr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Metal and Medium</a:t>
            </a: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</c:rich>
      </c:tx>
    </c:title>
    <c:plotArea>
      <c:layout>
        <c:manualLayout>
          <c:layoutTarget val="inner"/>
          <c:xMode val="edge"/>
          <c:yMode val="edge"/>
          <c:x val="0.19308573928258968"/>
          <c:y val="0.13010425780110821"/>
          <c:w val="0.75691426071741041"/>
          <c:h val="0.73539734616506269"/>
        </c:manualLayout>
      </c:layout>
      <c:barChart>
        <c:barDir val="col"/>
        <c:grouping val="clustered"/>
        <c:ser>
          <c:idx val="1"/>
          <c:order val="0"/>
          <c:tx>
            <c:strRef>
              <c:f>'調整後的DATA(2)'!$K$5</c:f>
              <c:strCache>
                <c:ptCount val="1"/>
                <c:pt idx="0">
                  <c:v>Mean</c:v>
                </c:pt>
              </c:strCache>
            </c:strRef>
          </c:tx>
          <c:errBars>
            <c:errBarType val="both"/>
            <c:errValType val="cust"/>
            <c:plus>
              <c:numRef>
                <c:f>'調整後的DATA(2)'!$L$6:$M$6</c:f>
                <c:numCache>
                  <c:formatCode>General</c:formatCode>
                  <c:ptCount val="2"/>
                  <c:pt idx="0">
                    <c:v>0.2689571563140567</c:v>
                  </c:pt>
                  <c:pt idx="1">
                    <c:v>1.0163124933640295</c:v>
                  </c:pt>
                </c:numCache>
              </c:numRef>
            </c:plus>
            <c:minus>
              <c:numRef>
                <c:f>'調整後的DATA(2)'!$L$6:$M$6</c:f>
                <c:numCache>
                  <c:formatCode>General</c:formatCode>
                  <c:ptCount val="2"/>
                  <c:pt idx="0">
                    <c:v>0.2689571563140567</c:v>
                  </c:pt>
                  <c:pt idx="1">
                    <c:v>1.0163124933640295</c:v>
                  </c:pt>
                </c:numCache>
              </c:numRef>
            </c:minus>
          </c:errBars>
          <c:cat>
            <c:strRef>
              <c:f>'調整後的DATA(2)'!$L$4:$M$4</c:f>
              <c:strCache>
                <c:ptCount val="2"/>
                <c:pt idx="0">
                  <c:v>316L</c:v>
                </c:pt>
                <c:pt idx="1">
                  <c:v>TiZrTaSi</c:v>
                </c:pt>
              </c:strCache>
            </c:strRef>
          </c:cat>
          <c:val>
            <c:numRef>
              <c:f>'調整後的DATA(2)'!$L$5:$M$5</c:f>
              <c:numCache>
                <c:formatCode>0.00_ </c:formatCode>
                <c:ptCount val="2"/>
                <c:pt idx="0">
                  <c:v>99.791748015098278</c:v>
                </c:pt>
                <c:pt idx="1">
                  <c:v>55.069634257451504</c:v>
                </c:pt>
              </c:numCache>
            </c:numRef>
          </c:val>
        </c:ser>
        <c:axId val="79513856"/>
        <c:axId val="79515648"/>
      </c:barChart>
      <c:catAx>
        <c:axId val="79513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>
                <a:latin typeface="Times New Roman" pitchFamily="18" charset="0"/>
              </a:defRPr>
            </a:pPr>
            <a:endParaRPr lang="zh-TW"/>
          </a:p>
        </c:txPr>
        <c:crossAx val="79515648"/>
        <c:crosses val="autoZero"/>
        <c:auto val="1"/>
        <c:lblAlgn val="ctr"/>
        <c:lblOffset val="100"/>
      </c:catAx>
      <c:valAx>
        <c:axId val="79515648"/>
        <c:scaling>
          <c:orientation val="minMax"/>
          <c:max val="150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altLang="zh-TW" sz="1400" b="1" i="0" baseline="0">
                    <a:latin typeface="Times New Roman" pitchFamily="18" charset="0"/>
                    <a:cs typeface="Times New Roman" pitchFamily="18" charset="0"/>
                  </a:rPr>
                  <a:t>Cell viability (%)</a:t>
                </a:r>
                <a:endParaRPr lang="zh-TW" altLang="zh-TW" sz="1400" b="1" i="0" baseline="0">
                  <a:latin typeface="Times New Roman" pitchFamily="18" charset="0"/>
                  <a:cs typeface="Times New Roman" pitchFamily="18" charset="0"/>
                </a:endParaRPr>
              </a:p>
            </c:rich>
          </c:tx>
        </c:title>
        <c:numFmt formatCode="0.00_ " sourceLinked="1"/>
        <c:tickLblPos val="nextTo"/>
        <c:crossAx val="79513856"/>
        <c:crosses val="autoZero"/>
        <c:crossBetween val="between"/>
      </c:valAx>
    </c:plotArea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DD728-0FB5-4C2D-BE7E-98D8581F5129}" type="datetimeFigureOut">
              <a:rPr lang="zh-TW" altLang="en-US" smtClean="0"/>
              <a:pPr/>
              <a:t>2012/12/3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CDD524-AA97-462C-8D3B-2DC0586EE5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zh.wikipedia.org/wiki/%E7%B4%B0%E8%8F%8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zh.wikipedia.org/wiki/%E8%84%82%E5%A4%9A%E7%B3%96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Voltage of 40 kV and electron current of 30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(2θ) was covered from 20</a:t>
            </a:r>
            <a:r>
              <a:rPr lang="en-US" altLang="zh-TW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60</a:t>
            </a:r>
            <a:r>
              <a:rPr lang="en-US" altLang="zh-TW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scanning rate of 0.1</a:t>
            </a:r>
            <a:r>
              <a:rPr lang="en-US" altLang="zh-TW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six seconds.</a:t>
            </a:r>
            <a:endParaRPr lang="zh-TW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scanning duration of each specimen was set at least 10 seconds per 500 mm.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蛋白質的</a:t>
            </a:r>
            <a:r>
              <a:rPr lang="en-US" altLang="zh-TW" dirty="0" smtClean="0"/>
              <a:t>3D</a:t>
            </a:r>
            <a:r>
              <a:rPr lang="zh-TW" altLang="zh-TW" dirty="0" smtClean="0"/>
              <a:t>的結構可以被改變，銅，從而使蛋白質可不再執行其正常功能。其結果是細菌或病毒的失活</a:t>
            </a:r>
            <a:r>
              <a:rPr lang="zh-TW" altLang="en-US" dirty="0" smtClean="0"/>
              <a:t>。</a:t>
            </a:r>
            <a:r>
              <a:rPr lang="zh-TW" altLang="zh-TW" dirty="0" smtClean="0"/>
              <a:t>銅配合物形成自由基，滅活病毒</a:t>
            </a:r>
            <a:r>
              <a:rPr lang="zh-TW" altLang="en-US" dirty="0" smtClean="0"/>
              <a:t>。</a:t>
            </a:r>
            <a:r>
              <a:rPr lang="zh-TW" altLang="zh-TW" dirty="0" smtClean="0"/>
              <a:t>銅可以與脂類相互作用，從而導致他們的過氧化和在細胞膜上的開口孔，從而影響細胞的完整性</a:t>
            </a:r>
            <a:r>
              <a:rPr lang="zh-TW" altLang="en-US" dirty="0" smtClean="0"/>
              <a:t>，</a:t>
            </a:r>
            <a:r>
              <a:rPr lang="zh-TW" altLang="zh-TW" dirty="0" smtClean="0"/>
              <a:t>這可能會導致洩漏的必要的溶質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dirty="0" smtClean="0"/>
              <a:t>電化學拋光過程，旨在除去任何脆弱的中間層，包括原生氧化層和碳污染層，為了獲得平滑的，無缺陷的表面，以優化的粘附性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銀離子會破壞細胞壁和膜，和</a:t>
            </a:r>
            <a:r>
              <a:rPr lang="en-US" altLang="zh-TW" dirty="0" smtClean="0"/>
              <a:t>DNA</a:t>
            </a:r>
            <a:r>
              <a:rPr lang="zh-TW" altLang="en-US" dirty="0" smtClean="0"/>
              <a:t>結合使</a:t>
            </a:r>
            <a:r>
              <a:rPr lang="en-US" altLang="zh-TW" dirty="0" smtClean="0"/>
              <a:t>DNA</a:t>
            </a:r>
            <a:r>
              <a:rPr lang="zh-TW" altLang="en-US" dirty="0" smtClean="0"/>
              <a:t>失去複製能力，銀離子產生自由基氧，抑制細胞呼吸作用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large surface area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attack the respiratory chain</a:t>
            </a:r>
            <a:r>
              <a:rPr lang="zh-TW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（呼吸鏈），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silver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nanoparticles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release silver ions in the bacterial cells</a:t>
            </a:r>
          </a:p>
          <a:p>
            <a:endParaRPr lang="en-US" altLang="zh-TW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金黃色葡萄球菌是</a:t>
            </a:r>
            <a:r>
              <a:rPr lang="en-US" altLang="zh-TW" dirty="0" smtClean="0"/>
              <a:t>positive,</a:t>
            </a:r>
            <a:r>
              <a:rPr lang="en-US" altLang="zh-TW" baseline="0" dirty="0" smtClean="0"/>
              <a:t> </a:t>
            </a:r>
            <a:r>
              <a:rPr lang="zh-TW" altLang="en-US" baseline="0" dirty="0" smtClean="0"/>
              <a:t>大腸桿菌是</a:t>
            </a:r>
            <a:r>
              <a:rPr lang="en-US" altLang="zh-TW" baseline="0" dirty="0" smtClean="0"/>
              <a:t>Negative</a:t>
            </a:r>
            <a:r>
              <a:rPr lang="zh-TW" altLang="zh-TW" dirty="0" smtClean="0"/>
              <a:t>染成深藍或紫色的</a:t>
            </a:r>
            <a:r>
              <a:rPr lang="zh-TW" altLang="zh-TW" dirty="0" smtClean="0">
                <a:hlinkClick r:id="rId3" action="ppaction://hlinkfile" tooltip="細菌"/>
              </a:rPr>
              <a:t>細菌</a:t>
            </a:r>
            <a:r>
              <a:rPr lang="en-US" altLang="zh-TW" baseline="0" dirty="0" smtClean="0"/>
              <a:t>.</a:t>
            </a:r>
            <a:r>
              <a:rPr lang="zh-TW" altLang="zh-TW" dirty="0" smtClean="0"/>
              <a:t>革蘭氏陰性菌所擁有的第二層膜和</a:t>
            </a:r>
            <a:r>
              <a:rPr lang="zh-TW" altLang="zh-TW" dirty="0" smtClean="0">
                <a:hlinkClick r:id="rId4" action="ppaction://hlinkfile" tooltip="脂多糖"/>
              </a:rPr>
              <a:t>脂多糖</a:t>
            </a:r>
            <a:r>
              <a:rPr lang="zh-TW" altLang="zh-TW" dirty="0" smtClean="0"/>
              <a:t>層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其主要依賴活細胞內粒線體中的琥珀酸去氫脢之作用將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之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tetrazolium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轉為藍色之產物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 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formazan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，堆積於細胞中，當加入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DMSO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將其溶解，則可利用測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值得知細胞還原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MTT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的能力 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altLang="zh-TW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formazan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形成量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，此</a:t>
            </a:r>
            <a:r>
              <a:rPr lang="en-US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</a:t>
            </a:r>
            <a:r>
              <a:rPr lang="zh-TW" altLang="zh-TW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值代表了粒線體的活性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CDD524-AA97-462C-8D3B-2DC0586EE544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4484A5C-BD05-4157-98AE-0EB6C38B1172}" type="datetime1">
              <a:rPr lang="en-US" altLang="zh-TW" smtClean="0"/>
              <a:pPr/>
              <a:t>12/3/2012</a:t>
            </a:fld>
            <a:endParaRPr 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006B-B531-421C-93DE-654786305AC1}" type="datetime1">
              <a:rPr lang="en-US" altLang="zh-TW" smtClean="0"/>
              <a:pPr/>
              <a:t>12/3/2012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21C01-398E-4B7A-A619-90D8032B139D}" type="datetime1">
              <a:rPr lang="en-US" altLang="zh-TW" smtClean="0"/>
              <a:pPr/>
              <a:t>12/3/2012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2A72BED1-A7C7-47D7-BDB5-2FEAC5F5352E}" type="datetime1">
              <a:rPr lang="en-US" altLang="zh-TW" smtClean="0"/>
              <a:pPr algn="r" eaLnBrk="1" latinLnBrk="0" hangingPunct="1"/>
              <a:t>12/3/2012</a:t>
            </a:fld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B9669B-4F90-4196-9ADA-D6B42017F586}" type="datetime1">
              <a:rPr lang="en-US" altLang="zh-TW" smtClean="0"/>
              <a:pPr/>
              <a:t>12/3/2012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552D-B5EC-4687-8439-DAD89E6426AC}" type="datetime1">
              <a:rPr lang="en-US" altLang="zh-TW" smtClean="0"/>
              <a:pPr/>
              <a:t>12/3/2012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DCFF-61BF-4560-A4B7-03D0688D6595}" type="datetime1">
              <a:rPr lang="en-US" altLang="zh-TW" smtClean="0"/>
              <a:pPr/>
              <a:t>12/3/2012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4F88ACE2-3F95-483D-91A8-B5C02CB2DCC8}" type="datetime1">
              <a:rPr lang="en-US" altLang="zh-TW" smtClean="0"/>
              <a:pPr algn="r" eaLnBrk="1" latinLnBrk="0" hangingPunct="1"/>
              <a:t>12/3/2012</a:t>
            </a:fld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842F-F08D-41E9-89B4-FFF37685757E}" type="datetime1">
              <a:rPr lang="en-US" altLang="zh-TW" smtClean="0"/>
              <a:pPr/>
              <a:t>12/3/2012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7C17CBF9-738B-45B7-8BAF-5EB7AF7D43A7}" type="datetime1">
              <a:rPr lang="en-US" altLang="zh-TW" smtClean="0"/>
              <a:pPr algn="r" eaLnBrk="1" latinLnBrk="0" hangingPunct="1"/>
              <a:t>12/3/2012</a:t>
            </a:fld>
            <a:endParaRPr lang="en-US" dirty="0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BF7857E6-F29A-46DD-A84C-87DFDE5C696A}" type="datetime1">
              <a:rPr lang="en-US" altLang="zh-TW" smtClean="0"/>
              <a:pPr algn="r" eaLnBrk="1" latinLnBrk="0" hangingPunct="1"/>
              <a:t>12/3/2012</a:t>
            </a:fld>
            <a:endParaRPr 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5CF5EBC-96CB-4BC7-BDD7-CFFB3C7B35B6}" type="datetime1">
              <a:rPr lang="en-US" altLang="zh-TW" smtClean="0"/>
              <a:pPr algn="r" eaLnBrk="1" latinLnBrk="0" hangingPunct="1"/>
              <a:t>12/3/2012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0"/>
            <a:ext cx="7236296" cy="936104"/>
          </a:xfrm>
        </p:spPr>
        <p:txBody>
          <a:bodyPr>
            <a:normAutofit/>
          </a:bodyPr>
          <a:lstStyle/>
          <a:p>
            <a:pPr lvl="0" algn="ctr" eaLnBrk="0" hangingPunct="0">
              <a:defRPr/>
            </a:pPr>
            <a:r>
              <a:rPr lang="en-US" altLang="zh-TW" sz="2000" i="1" cap="none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Department of Materials and Optoelectronic Science,</a:t>
            </a:r>
            <a:br>
              <a:rPr lang="en-US" altLang="zh-TW" sz="2000" i="1" cap="none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</a:br>
            <a:r>
              <a:rPr lang="en-US" altLang="zh-TW" sz="2000" i="1" cap="none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National Sun </a:t>
            </a:r>
            <a:r>
              <a:rPr lang="en-US" altLang="zh-TW" sz="2000" i="1" cap="none" dirty="0" err="1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Yat-Sen</a:t>
            </a:r>
            <a:r>
              <a:rPr lang="en-US" altLang="zh-TW" sz="2000" i="1" cap="none" dirty="0" smtClean="0">
                <a:solidFill>
                  <a:prstClr val="black"/>
                </a:solidFill>
                <a:latin typeface="Times New Roman" pitchFamily="18" charset="0"/>
                <a:cs typeface="+mn-cs"/>
              </a:rPr>
              <a:t> University (NSYSU)</a:t>
            </a:r>
            <a:endParaRPr lang="en-US" altLang="zh-TW" sz="2000" i="1" cap="none" dirty="0">
              <a:solidFill>
                <a:prstClr val="black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419872" y="4653136"/>
            <a:ext cx="3726160" cy="1371600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Student: Sunny Chu</a:t>
            </a:r>
          </a:p>
          <a:p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Advisor: Prof. J. C. Huang</a:t>
            </a:r>
          </a:p>
          <a:p>
            <a:r>
              <a:rPr lang="en-US" altLang="zh-TW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Date: 2012/11/13</a:t>
            </a:r>
            <a:endParaRPr lang="zh-TW" altLang="zh-TW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63688" y="2708920"/>
            <a:ext cx="7380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000" b="1" smtClean="0">
                <a:latin typeface="Times New Roman" pitchFamily="18" charset="0"/>
                <a:ea typeface="微軟正黑體"/>
                <a:cs typeface="Times New Roman" pitchFamily="18" charset="0"/>
              </a:rPr>
              <a:t>Antimicrobial </a:t>
            </a:r>
            <a:r>
              <a:rPr lang="en-US" altLang="zh-TW" sz="3000" b="1" dirty="0" smtClean="0">
                <a:latin typeface="Times New Roman" pitchFamily="18" charset="0"/>
                <a:ea typeface="微軟正黑體"/>
                <a:cs typeface="Times New Roman" pitchFamily="18" charset="0"/>
              </a:rPr>
              <a:t>Effects of Thin Film Metallic Glasses Deposited on 316L Stainless Steel</a:t>
            </a:r>
            <a:endParaRPr lang="zh-TW" altLang="en-US" sz="3000" dirty="0"/>
          </a:p>
        </p:txBody>
      </p:sp>
      <p:pic>
        <p:nvPicPr>
          <p:cNvPr id="7" name="Picture 8" descr="C:\Users\Henryp\Desktop\BMG8 2011 @ HongKong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000" y="0"/>
            <a:ext cx="1440000" cy="9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2691426" y="3573016"/>
            <a:ext cx="5480974" cy="2952328"/>
            <a:chOff x="2691426" y="3573016"/>
            <a:chExt cx="5480974" cy="2952328"/>
          </a:xfrm>
        </p:grpSpPr>
        <p:pic>
          <p:nvPicPr>
            <p:cNvPr id="3" name="圖片 2" descr="Gram-Cell-wall.png"/>
            <p:cNvPicPr>
              <a:picLocks noChangeAspect="1"/>
            </p:cNvPicPr>
            <p:nvPr/>
          </p:nvPicPr>
          <p:blipFill>
            <a:blip r:embed="rId3" cstate="print"/>
            <a:srcRect l="629" t="49215" b="7039"/>
            <a:stretch>
              <a:fillRect/>
            </a:stretch>
          </p:blipFill>
          <p:spPr>
            <a:xfrm>
              <a:off x="2691426" y="3573016"/>
              <a:ext cx="5264950" cy="2880320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5364088" y="6309320"/>
              <a:ext cx="280831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" name="圖片 1" descr="Gram-Cell-wall.png"/>
          <p:cNvPicPr>
            <a:picLocks noChangeAspect="1"/>
          </p:cNvPicPr>
          <p:nvPr/>
        </p:nvPicPr>
        <p:blipFill>
          <a:blip r:embed="rId3" cstate="print"/>
          <a:srcRect b="57621"/>
          <a:stretch>
            <a:fillRect/>
          </a:stretch>
        </p:blipFill>
        <p:spPr>
          <a:xfrm>
            <a:off x="179512" y="1053056"/>
            <a:ext cx="5468586" cy="2880000"/>
          </a:xfrm>
          <a:prstGeom prst="rect">
            <a:avLst/>
          </a:prstGeom>
        </p:spPr>
      </p:pic>
      <p:pic>
        <p:nvPicPr>
          <p:cNvPr id="4" name="圖片 3" descr="Gram-Cell-wall.png"/>
          <p:cNvPicPr>
            <a:picLocks noChangeAspect="1"/>
          </p:cNvPicPr>
          <p:nvPr/>
        </p:nvPicPr>
        <p:blipFill>
          <a:blip r:embed="rId3" cstate="print"/>
          <a:srcRect l="51595" t="91074"/>
          <a:stretch>
            <a:fillRect/>
          </a:stretch>
        </p:blipFill>
        <p:spPr>
          <a:xfrm>
            <a:off x="5868144" y="3429000"/>
            <a:ext cx="2828026" cy="64807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3528" y="188640"/>
            <a:ext cx="82718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latin typeface="Times New Roman" pitchFamily="18" charset="0"/>
                <a:cs typeface="Times New Roman" pitchFamily="18" charset="0"/>
              </a:rPr>
              <a:t>Gram positive and gram negative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364088" y="6519446"/>
            <a:ext cx="3358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http://en.wikipedia.org </a:t>
            </a:r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en.wikipedia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4906888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Motivation</a:t>
            </a:r>
            <a:endParaRPr kumimoji="0" lang="zh-TW" altLang="en-US" sz="4400" b="1" i="0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Maiandra GD"/>
              <a:ea typeface="微軟正黑體"/>
              <a:cs typeface="+mj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1772816"/>
            <a:ext cx="8363272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To achieve good antimicrobial effects, the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surface conditions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 of stainless steel can be improved by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thin film coating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85000"/>
              <a:buFont typeface="+mj-lt"/>
              <a:buAutoNum type="arabicPeriod"/>
              <a:tabLst/>
              <a:defRPr/>
            </a:pPr>
            <a:endParaRPr kumimoji="0" lang="en-US" altLang="zh-TW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Copper and silver ions were described as good antibacterial agents</a:t>
            </a:r>
            <a:r>
              <a:rPr kumimoji="0" lang="en-US" altLang="zh-TW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 but copper is </a:t>
            </a:r>
            <a:r>
              <a:rPr kumimoji="0" lang="en-US" altLang="zh-TW" sz="2400" b="1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cytotoxic</a:t>
            </a:r>
            <a:r>
              <a:rPr kumimoji="0" lang="en-US" altLang="zh-TW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.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Therefore, the materials with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silver compositions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can be utilized for the instruments in heath care.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03848" y="476672"/>
            <a:ext cx="2246384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316L stainless steel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80355" y="1383159"/>
            <a:ext cx="2425664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echanical polished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60675" y="1383159"/>
            <a:ext cx="18872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Electropolished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67596" y="2319263"/>
            <a:ext cx="76976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AFM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32100" y="3068960"/>
            <a:ext cx="1476647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Sputtering </a:t>
            </a:r>
            <a:endParaRPr lang="zh-TW" alt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9829" y="4086364"/>
            <a:ext cx="76976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AFM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876256" y="4086364"/>
            <a:ext cx="1694695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Nanoindenter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79712" y="4086364"/>
            <a:ext cx="853119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-step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87824" y="4086364"/>
            <a:ext cx="742511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XRD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64088" y="4725144"/>
            <a:ext cx="191270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Biological assay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478479" y="5413286"/>
            <a:ext cx="1412759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MTT assay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43608" y="4077072"/>
            <a:ext cx="813043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SEM 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EDS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635995" y="5413286"/>
            <a:ext cx="2162964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Antimicrobial test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062655" y="6205374"/>
            <a:ext cx="7409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SEM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肘形接點 15"/>
          <p:cNvCxnSpPr>
            <a:stCxn id="3" idx="0"/>
            <a:endCxn id="2" idx="2"/>
          </p:cNvCxnSpPr>
          <p:nvPr/>
        </p:nvCxnSpPr>
        <p:spPr>
          <a:xfrm rot="5400000" flipH="1" flipV="1">
            <a:off x="3356925" y="413045"/>
            <a:ext cx="506377" cy="1433853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7" name="肘形接點 16"/>
          <p:cNvCxnSpPr>
            <a:stCxn id="4" idx="0"/>
            <a:endCxn id="2" idx="2"/>
          </p:cNvCxnSpPr>
          <p:nvPr/>
        </p:nvCxnSpPr>
        <p:spPr>
          <a:xfrm rot="16200000" flipV="1">
            <a:off x="4662482" y="541341"/>
            <a:ext cx="506377" cy="1177259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8" name="肘形接點 17"/>
          <p:cNvCxnSpPr>
            <a:stCxn id="3" idx="2"/>
            <a:endCxn id="5" idx="0"/>
          </p:cNvCxnSpPr>
          <p:nvPr/>
        </p:nvCxnSpPr>
        <p:spPr>
          <a:xfrm rot="16200000" flipH="1">
            <a:off x="3404835" y="1271620"/>
            <a:ext cx="535994" cy="155929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9" name="肘形接點 18"/>
          <p:cNvCxnSpPr>
            <a:stCxn id="4" idx="2"/>
            <a:endCxn id="5" idx="0"/>
          </p:cNvCxnSpPr>
          <p:nvPr/>
        </p:nvCxnSpPr>
        <p:spPr>
          <a:xfrm rot="5400000">
            <a:off x="4710392" y="1525356"/>
            <a:ext cx="535994" cy="105182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0" name="圖案 37"/>
          <p:cNvCxnSpPr>
            <a:stCxn id="7" idx="0"/>
            <a:endCxn id="6" idx="2"/>
          </p:cNvCxnSpPr>
          <p:nvPr/>
        </p:nvCxnSpPr>
        <p:spPr>
          <a:xfrm rot="5400000" flipH="1" flipV="1">
            <a:off x="2183920" y="1799861"/>
            <a:ext cx="617294" cy="3955713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1" name="肘形接點 20"/>
          <p:cNvCxnSpPr>
            <a:stCxn id="13" idx="0"/>
            <a:endCxn id="6" idx="2"/>
          </p:cNvCxnSpPr>
          <p:nvPr/>
        </p:nvCxnSpPr>
        <p:spPr>
          <a:xfrm rot="5400000" flipH="1" flipV="1">
            <a:off x="2656276" y="2262924"/>
            <a:ext cx="608002" cy="3020294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2" name="肘形接點 21"/>
          <p:cNvCxnSpPr>
            <a:stCxn id="9" idx="0"/>
            <a:endCxn id="6" idx="2"/>
          </p:cNvCxnSpPr>
          <p:nvPr/>
        </p:nvCxnSpPr>
        <p:spPr>
          <a:xfrm rot="5400000" flipH="1" flipV="1">
            <a:off x="3129701" y="2745641"/>
            <a:ext cx="617294" cy="2064152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3" name="肘形接點 22"/>
          <p:cNvCxnSpPr>
            <a:stCxn id="10" idx="0"/>
            <a:endCxn id="6" idx="2"/>
          </p:cNvCxnSpPr>
          <p:nvPr/>
        </p:nvCxnSpPr>
        <p:spPr>
          <a:xfrm rot="5400000" flipH="1" flipV="1">
            <a:off x="3606105" y="3222045"/>
            <a:ext cx="617294" cy="1111344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5" name="肘形接點 24"/>
          <p:cNvCxnSpPr>
            <a:stCxn id="8" idx="0"/>
            <a:endCxn id="6" idx="2"/>
          </p:cNvCxnSpPr>
          <p:nvPr/>
        </p:nvCxnSpPr>
        <p:spPr>
          <a:xfrm rot="16200000" flipV="1">
            <a:off x="5788367" y="2151127"/>
            <a:ext cx="617294" cy="3253180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6" name="肘形接點 25"/>
          <p:cNvCxnSpPr>
            <a:stCxn id="11" idx="2"/>
            <a:endCxn id="12" idx="0"/>
          </p:cNvCxnSpPr>
          <p:nvPr/>
        </p:nvCxnSpPr>
        <p:spPr>
          <a:xfrm rot="5400000">
            <a:off x="5608634" y="4701480"/>
            <a:ext cx="288032" cy="113558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7" name="肘形接點 26"/>
          <p:cNvCxnSpPr>
            <a:stCxn id="11" idx="2"/>
            <a:endCxn id="14" idx="0"/>
          </p:cNvCxnSpPr>
          <p:nvPr/>
        </p:nvCxnSpPr>
        <p:spPr>
          <a:xfrm rot="16200000" flipH="1">
            <a:off x="6874942" y="4570751"/>
            <a:ext cx="288032" cy="1397037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8" name="肘形接點 27"/>
          <p:cNvCxnSpPr>
            <a:stCxn id="12" idx="2"/>
            <a:endCxn id="15" idx="0"/>
          </p:cNvCxnSpPr>
          <p:nvPr/>
        </p:nvCxnSpPr>
        <p:spPr>
          <a:xfrm rot="16200000" flipH="1">
            <a:off x="5612995" y="5385260"/>
            <a:ext cx="391978" cy="1248250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9" name="肘形接點 28"/>
          <p:cNvCxnSpPr>
            <a:stCxn id="14" idx="2"/>
            <a:endCxn id="15" idx="0"/>
          </p:cNvCxnSpPr>
          <p:nvPr/>
        </p:nvCxnSpPr>
        <p:spPr>
          <a:xfrm rot="5400000">
            <a:off x="6879304" y="5367201"/>
            <a:ext cx="391978" cy="128436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42" name="肘形接點 41"/>
          <p:cNvCxnSpPr>
            <a:stCxn id="11" idx="0"/>
            <a:endCxn id="6" idx="2"/>
          </p:cNvCxnSpPr>
          <p:nvPr/>
        </p:nvCxnSpPr>
        <p:spPr>
          <a:xfrm rot="16200000" flipV="1">
            <a:off x="4767395" y="3172099"/>
            <a:ext cx="1256074" cy="1850016"/>
          </a:xfrm>
          <a:prstGeom prst="bentConnector3">
            <a:avLst>
              <a:gd name="adj1" fmla="val 7552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46" name="文字方塊 45"/>
          <p:cNvSpPr txBox="1"/>
          <p:nvPr/>
        </p:nvSpPr>
        <p:spPr>
          <a:xfrm>
            <a:off x="3851920" y="4077072"/>
            <a:ext cx="1765227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Contact angle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肘形接點 46"/>
          <p:cNvCxnSpPr>
            <a:stCxn id="46" idx="0"/>
          </p:cNvCxnSpPr>
          <p:nvPr/>
        </p:nvCxnSpPr>
        <p:spPr>
          <a:xfrm rot="16200000" flipV="1">
            <a:off x="4298478" y="3641016"/>
            <a:ext cx="608002" cy="264110"/>
          </a:xfrm>
          <a:prstGeom prst="bentConnector3">
            <a:avLst>
              <a:gd name="adj1" fmla="val 4804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2" name="標題 1"/>
          <p:cNvSpPr txBox="1">
            <a:spLocks/>
          </p:cNvSpPr>
          <p:nvPr/>
        </p:nvSpPr>
        <p:spPr>
          <a:xfrm>
            <a:off x="107504" y="116632"/>
            <a:ext cx="2818656" cy="11381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Flow chart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Maiandra GD"/>
              <a:ea typeface="微軟正黑體"/>
              <a:cs typeface="+mj-cs"/>
            </a:endParaRPr>
          </a:p>
        </p:txBody>
      </p:sp>
      <p:sp>
        <p:nvSpPr>
          <p:cNvPr id="33" name="投影片編號版面配置區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12</a:t>
            </a:fld>
            <a:endParaRPr kumimoji="0" lang="en-US"/>
          </a:p>
        </p:txBody>
      </p:sp>
      <p:sp>
        <p:nvSpPr>
          <p:cNvPr id="34" name="文字方塊 33"/>
          <p:cNvSpPr txBox="1"/>
          <p:nvPr/>
        </p:nvSpPr>
        <p:spPr>
          <a:xfrm>
            <a:off x="6948264" y="476672"/>
            <a:ext cx="78098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Glass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直線接點 37"/>
          <p:cNvCxnSpPr/>
          <p:nvPr/>
        </p:nvCxnSpPr>
        <p:spPr>
          <a:xfrm>
            <a:off x="4283968" y="188640"/>
            <a:ext cx="30963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>
          <a:xfrm>
            <a:off x="4283968" y="161256"/>
            <a:ext cx="0" cy="3154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接點 44"/>
          <p:cNvCxnSpPr/>
          <p:nvPr/>
        </p:nvCxnSpPr>
        <p:spPr>
          <a:xfrm>
            <a:off x="7380312" y="161256"/>
            <a:ext cx="0" cy="3154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 bwMode="auto">
          <a:xfrm>
            <a:off x="323528" y="188640"/>
            <a:ext cx="882047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MTT assay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圖片 4" descr="M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7959780" cy="311426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076056" y="6519446"/>
            <a:ext cx="37240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http://en.wikipedia.org/wiki/MTT_assay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4869160"/>
            <a:ext cx="6997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(3-(4,5-Dimethylthiazol-2-yl)-2,5-diphenyltetrazolium bromide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796136" y="1484784"/>
            <a:ext cx="1309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Formazan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 bwMode="auto">
          <a:xfrm>
            <a:off x="251520" y="0"/>
            <a:ext cx="853244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001B36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AFM observation</a:t>
            </a:r>
            <a:endParaRPr lang="zh-TW" altLang="en-US" sz="4400" b="1" dirty="0">
              <a:solidFill>
                <a:srgbClr val="001B36"/>
              </a:solidFill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79512" y="860519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Substrate: 316L stainless steel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Surface treatment: grinded by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#2000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sandpaper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Roughness 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2.4 nm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Kuan\0402-2000p-2-r.tif"/>
          <p:cNvPicPr>
            <a:picLocks noChangeAspect="1" noChangeArrowheads="1"/>
          </p:cNvPicPr>
          <p:nvPr/>
        </p:nvPicPr>
        <p:blipFill>
          <a:blip r:embed="rId2" cstate="print"/>
          <a:srcRect t="4382" b="14693"/>
          <a:stretch>
            <a:fillRect/>
          </a:stretch>
        </p:blipFill>
        <p:spPr bwMode="auto">
          <a:xfrm>
            <a:off x="611560" y="2132856"/>
            <a:ext cx="7355758" cy="4464496"/>
          </a:xfrm>
          <a:prstGeom prst="rect">
            <a:avLst/>
          </a:prstGeom>
          <a:noFill/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8" name="圖片 7" descr="afm 3d 2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545509"/>
            <a:ext cx="2888013" cy="2312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1520" y="908720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Substrate: 316L stainless steel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Surface treatment: grinded by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#4000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sandpaper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Roughness 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2.3 nm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F:\Kuan\0402-4000p-2-r.tif"/>
          <p:cNvPicPr>
            <a:picLocks noChangeAspect="1" noChangeArrowheads="1"/>
          </p:cNvPicPr>
          <p:nvPr/>
        </p:nvPicPr>
        <p:blipFill>
          <a:blip r:embed="rId2" cstate="print"/>
          <a:srcRect t="4532" b="12084"/>
          <a:stretch>
            <a:fillRect/>
          </a:stretch>
        </p:blipFill>
        <p:spPr bwMode="auto">
          <a:xfrm>
            <a:off x="712441" y="2132856"/>
            <a:ext cx="7243935" cy="4530194"/>
          </a:xfrm>
          <a:prstGeom prst="rect">
            <a:avLst/>
          </a:prstGeom>
          <a:noFill/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251520" y="0"/>
            <a:ext cx="853244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001B36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AFM observation</a:t>
            </a:r>
            <a:endParaRPr lang="zh-TW" altLang="en-US" sz="4400" b="1" dirty="0">
              <a:solidFill>
                <a:srgbClr val="001B36"/>
              </a:solidFill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7" name="圖片 6" descr="afm 3d 4000.tif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5148064" y="4509120"/>
            <a:ext cx="2532906" cy="20918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:\Users\Henryp\Desktop\Sunny\20120629-180e.tif"/>
          <p:cNvPicPr>
            <a:picLocks noChangeAspect="1" noChangeArrowheads="1"/>
          </p:cNvPicPr>
          <p:nvPr/>
        </p:nvPicPr>
        <p:blipFill>
          <a:blip r:embed="rId2" cstate="print"/>
          <a:srcRect t="3077" r="1533"/>
          <a:stretch>
            <a:fillRect/>
          </a:stretch>
        </p:blipFill>
        <p:spPr bwMode="auto">
          <a:xfrm>
            <a:off x="1452000" y="2204864"/>
            <a:ext cx="6144336" cy="45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 descr="C:\Users\Henryp\Desktop\Sunny\20120629-180e-3d.tif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5220072" y="4581128"/>
            <a:ext cx="2400267" cy="1800200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>
            <a:off x="251520" y="62068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Substrate: 316L stainless steel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Surface treatment: 1. grinded by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#180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sandpaper</a:t>
            </a:r>
          </a:p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2. 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electropolished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(by MIRDC)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Roughness 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 nm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251520" y="-243408"/>
            <a:ext cx="853244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001B36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AFM observation</a:t>
            </a:r>
            <a:endParaRPr lang="zh-TW" altLang="en-US" sz="4400" b="1" dirty="0">
              <a:solidFill>
                <a:srgbClr val="001B36"/>
              </a:solidFill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20120629-600e.tif"/>
          <p:cNvPicPr>
            <a:picLocks noChangeAspect="1"/>
          </p:cNvPicPr>
          <p:nvPr/>
        </p:nvPicPr>
        <p:blipFill>
          <a:blip r:embed="rId3" cstate="print"/>
          <a:srcRect t="3077" r="1533"/>
          <a:stretch>
            <a:fillRect/>
          </a:stretch>
        </p:blipFill>
        <p:spPr bwMode="auto">
          <a:xfrm>
            <a:off x="1452000" y="2204864"/>
            <a:ext cx="6144336" cy="45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23528" y="620688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Substrate: 316L stainless steel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Surface treatment: 1. grinded by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#600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sandpaper</a:t>
            </a:r>
          </a:p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2. 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electropolished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(by MIRDC)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Roughness 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1.1 nm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圖片 8" descr="20120629-600e-3d.tif"/>
          <p:cNvPicPr>
            <a:picLocks noChangeAspect="1"/>
          </p:cNvPicPr>
          <p:nvPr/>
        </p:nvPicPr>
        <p:blipFill>
          <a:blip r:embed="rId4" cstate="print">
            <a:lum contrast="-40000"/>
          </a:blip>
          <a:stretch>
            <a:fillRect/>
          </a:stretch>
        </p:blipFill>
        <p:spPr>
          <a:xfrm>
            <a:off x="5148064" y="4509120"/>
            <a:ext cx="2459766" cy="1844824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251520" y="-243408"/>
            <a:ext cx="853244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001B36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AFM observation</a:t>
            </a:r>
            <a:endParaRPr lang="zh-TW" altLang="en-US" sz="4400" b="1" dirty="0">
              <a:solidFill>
                <a:srgbClr val="001B36"/>
              </a:solidFill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20120629-1200e-3d.tif"/>
          <p:cNvPicPr>
            <a:picLocks noChangeAspect="1"/>
          </p:cNvPicPr>
          <p:nvPr/>
        </p:nvPicPr>
        <p:blipFill>
          <a:blip r:embed="rId2" cstate="print"/>
          <a:srcRect t="3077" r="758"/>
          <a:stretch>
            <a:fillRect/>
          </a:stretch>
        </p:blipFill>
        <p:spPr bwMode="auto">
          <a:xfrm>
            <a:off x="1475656" y="2205384"/>
            <a:ext cx="6192688" cy="453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323528" y="620688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Substrate: 316L stainless steel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Surface treatment: 1. grinded by </a:t>
            </a:r>
            <a:r>
              <a:rPr lang="en-US" altLang="zh-TW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#1200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sandpaper</a:t>
            </a:r>
          </a:p>
          <a:p>
            <a:r>
              <a:rPr lang="en-US" altLang="zh-TW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2. </a:t>
            </a:r>
            <a:r>
              <a:rPr lang="en-US" altLang="zh-TW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electropolished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(by MIRDC)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Roughness 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nm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圖片 8" descr="20120629-1200e-3d-2.tif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5148064" y="4509120"/>
            <a:ext cx="2376264" cy="1782198"/>
          </a:xfrm>
          <a:prstGeom prst="rect">
            <a:avLst/>
          </a:prstGeom>
        </p:spPr>
      </p:pic>
      <p:sp>
        <p:nvSpPr>
          <p:cNvPr id="10" name="標題 1"/>
          <p:cNvSpPr txBox="1">
            <a:spLocks/>
          </p:cNvSpPr>
          <p:nvPr/>
        </p:nvSpPr>
        <p:spPr bwMode="auto">
          <a:xfrm>
            <a:off x="251520" y="-243408"/>
            <a:ext cx="8532440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TW" sz="4400" b="1" dirty="0" smtClean="0">
                <a:solidFill>
                  <a:srgbClr val="001B36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AFM observation</a:t>
            </a:r>
            <a:endParaRPr lang="zh-TW" altLang="en-US" sz="4400" b="1" dirty="0">
              <a:solidFill>
                <a:srgbClr val="001B36"/>
              </a:solidFill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539552" y="62068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Thin</a:t>
            </a:r>
            <a:r>
              <a:rPr kumimoji="0" lang="en-US" altLang="zh-TW" sz="4400" b="1" i="0" u="none" strike="noStrike" kern="1200" cap="none" spc="0" normalizeH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 film preparation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2348880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Fabrication method: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Sputtering/co-sputtering processes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Substrates: </a:t>
            </a:r>
          </a:p>
          <a:p>
            <a:pPr marL="457200" indent="-457200">
              <a:buAutoNum type="arabicParenBoth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316L stainless steel</a:t>
            </a:r>
          </a:p>
          <a:p>
            <a:pPr marL="457200" indent="-457200">
              <a:buAutoNum type="arabicParenBoth"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Glass substrate </a:t>
            </a:r>
          </a:p>
          <a:p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Thin films: </a:t>
            </a:r>
          </a:p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Ag-based thin films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19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467600" cy="850106"/>
          </a:xfrm>
        </p:spPr>
        <p:txBody>
          <a:bodyPr>
            <a:normAutofit/>
          </a:bodyPr>
          <a:lstStyle/>
          <a:p>
            <a:r>
              <a:rPr lang="en-US" altLang="zh-TW" sz="4400" b="1" cap="none" dirty="0" smtClean="0">
                <a:solidFill>
                  <a:prstClr val="black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Outline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496944" cy="504056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SzPct val="50000"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1 - Antimicrobial activity</a:t>
            </a:r>
          </a:p>
          <a:p>
            <a:pPr marL="342900" indent="-342900">
              <a:spcBef>
                <a:spcPct val="20000"/>
              </a:spcBef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342900" indent="-342900">
              <a:spcBef>
                <a:spcPct val="20000"/>
              </a:spcBef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marL="342900" indent="-342900">
              <a:spcBef>
                <a:spcPct val="20000"/>
              </a:spcBef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Experimental procedures</a:t>
            </a:r>
          </a:p>
          <a:p>
            <a:pPr marL="342900" indent="-342900">
              <a:spcBef>
                <a:spcPct val="20000"/>
              </a:spcBef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Preliminary results</a:t>
            </a:r>
            <a:endParaRPr lang="en-US" altLang="zh-TW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 2 - </a:t>
            </a: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ea typeface="微軟正黑體"/>
                <a:cs typeface="Times New Roman" pitchFamily="18" charset="0"/>
              </a:rPr>
              <a:t>Biocompatibility</a:t>
            </a:r>
            <a:endParaRPr lang="zh-TW" altLang="en-US" sz="2800" b="1" dirty="0" smtClean="0">
              <a:solidFill>
                <a:srgbClr val="FF0000"/>
              </a:solidFill>
              <a:latin typeface="Times New Roman" pitchFamily="18" charset="0"/>
              <a:ea typeface="微軟正黑體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rgbClr val="FE8637"/>
              </a:buClr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342900" lvl="0" indent="-342900">
              <a:spcBef>
                <a:spcPct val="20000"/>
              </a:spcBef>
              <a:buClr>
                <a:srgbClr val="FE8637"/>
              </a:buClr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</a:p>
          <a:p>
            <a:pPr marL="342900" lvl="0" indent="-342900">
              <a:spcBef>
                <a:spcPct val="20000"/>
              </a:spcBef>
              <a:buClr>
                <a:srgbClr val="FE8637"/>
              </a:buClr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Experimental procedures</a:t>
            </a:r>
          </a:p>
          <a:p>
            <a:pPr marL="342900" lvl="0" indent="-342900">
              <a:spcBef>
                <a:spcPct val="20000"/>
              </a:spcBef>
              <a:buClr>
                <a:srgbClr val="FE8637"/>
              </a:buClr>
              <a:buSzPct val="50000"/>
              <a:buNone/>
            </a:pPr>
            <a:r>
              <a:rPr lang="en-US" altLang="zh-TW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Preliminary results</a:t>
            </a:r>
          </a:p>
          <a:p>
            <a:pPr marL="342900" lvl="0" indent="-342900">
              <a:spcBef>
                <a:spcPct val="20000"/>
              </a:spcBef>
              <a:buClr>
                <a:srgbClr val="FE8637"/>
              </a:buClr>
              <a:buSzPct val="50000"/>
              <a:buNone/>
            </a:pPr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Future work</a:t>
            </a:r>
            <a:endParaRPr lang="zh-TW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2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Sputtering process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pic>
        <p:nvPicPr>
          <p:cNvPr id="7" name="Picture 2" descr="C:\Documents and Settings\Administrator\桌面\Proposal\Powerpoint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268760"/>
            <a:ext cx="4077693" cy="2880000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4211960" y="1484784"/>
            <a:ext cx="4572000" cy="3908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2400"/>
              </a:spcAft>
            </a:pP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Multi-gun sputtering system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Base pressure: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x 10</a:t>
            </a:r>
            <a:r>
              <a:rPr lang="en-US" altLang="zh-TW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-7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Working gas: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Ar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standard cubic centimeters per minute (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sccm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Working pressure: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~3 x 10</a:t>
            </a:r>
            <a:r>
              <a:rPr lang="en-US" altLang="zh-TW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torr</a:t>
            </a:r>
            <a:endParaRPr lang="en-US" altLang="zh-TW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Rotational speed: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rpm </a:t>
            </a:r>
            <a:endParaRPr lang="zh-TW" alt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Documents and Settings\Administrator\桌面\Proposal\Powerpoint\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672408" cy="217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20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9552" y="1052736"/>
          <a:ext cx="7560840" cy="5343666"/>
        </p:xfrm>
        <a:graphic>
          <a:graphicData uri="http://schemas.openxmlformats.org/presentationml/2006/ole">
            <p:oleObj spid="_x0000_s36866" name="Graph" r:id="rId4" imgW="4276800" imgH="3022560" progId="Origin50.Graph">
              <p:embed/>
            </p:oleObj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 bwMode="auto">
          <a:xfrm>
            <a:off x="467544" y="260648"/>
            <a:ext cx="74271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XRD identification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21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51520" y="188640"/>
            <a:ext cx="7427168" cy="11430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Antimicrobial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test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980728"/>
          <a:ext cx="8280920" cy="374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272"/>
                <a:gridCol w="1684658"/>
                <a:gridCol w="1487243"/>
                <a:gridCol w="2660747"/>
              </a:tblGrid>
              <a:tr h="478742">
                <a:tc gridSpan="4"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Staphylococcus </a:t>
                      </a:r>
                      <a:r>
                        <a:rPr lang="en-US" altLang="zh-TW" sz="20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aureus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2937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zh-TW" altLang="en-US" sz="2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Thickness(nm)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Optical Density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57362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r>
                        <a:rPr lang="en-US" altLang="zh-TW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time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r>
                        <a:rPr lang="en-US" altLang="zh-TW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hr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altLang="zh-TW" sz="20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hr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40673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Blank control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52.7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64.9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(1)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65.4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1621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(2)</a:t>
                      </a: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1306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57.1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77.1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0465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(3)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56.9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82.6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299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(4)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84.1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3" name="內容版面配置區 4" descr="DSC04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797152"/>
            <a:ext cx="2520280" cy="1890210"/>
          </a:xfrm>
          <a:prstGeom prst="rect">
            <a:avLst/>
          </a:prstGeo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22</a:t>
            </a:fld>
            <a:endParaRPr kumimoji="0" lang="en-US" dirty="0"/>
          </a:p>
        </p:txBody>
      </p:sp>
      <p:sp>
        <p:nvSpPr>
          <p:cNvPr id="6" name="矩形 5"/>
          <p:cNvSpPr/>
          <p:nvPr/>
        </p:nvSpPr>
        <p:spPr>
          <a:xfrm>
            <a:off x="4031432" y="6165304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 smtClean="0">
                <a:latin typeface="Times New Roman" pitchFamily="18" charset="0"/>
                <a:cs typeface="Times New Roman" pitchFamily="18" charset="0"/>
              </a:rPr>
              <a:t>Antimicrobial test was conducted by KMUH.</a:t>
            </a:r>
            <a:endParaRPr lang="zh-TW" alt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645024"/>
            <a:ext cx="20478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弧形接點 24"/>
          <p:cNvCxnSpPr/>
          <p:nvPr/>
        </p:nvCxnSpPr>
        <p:spPr>
          <a:xfrm rot="5400000" flipH="1" flipV="1">
            <a:off x="3367234" y="2584274"/>
            <a:ext cx="645337" cy="900100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弧形接點 26"/>
          <p:cNvCxnSpPr/>
          <p:nvPr/>
        </p:nvCxnSpPr>
        <p:spPr>
          <a:xfrm>
            <a:off x="5076056" y="2788747"/>
            <a:ext cx="864096" cy="712261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立方體 6"/>
          <p:cNvSpPr/>
          <p:nvPr/>
        </p:nvSpPr>
        <p:spPr>
          <a:xfrm>
            <a:off x="4283968" y="2492896"/>
            <a:ext cx="576064" cy="504056"/>
          </a:xfrm>
          <a:prstGeom prst="cube">
            <a:avLst>
              <a:gd name="adj" fmla="val 8874"/>
            </a:avLst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761" y="3645024"/>
            <a:ext cx="1981900" cy="185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 descr="C:\Users\user\Desktop\pipe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820">
            <a:off x="2167348" y="1820290"/>
            <a:ext cx="601663" cy="166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062" y="3321201"/>
            <a:ext cx="227745" cy="41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 descr="C:\Users\user\Desktop\pipe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820">
            <a:off x="439155" y="2612380"/>
            <a:ext cx="601663" cy="166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弧形 11"/>
          <p:cNvSpPr/>
          <p:nvPr/>
        </p:nvSpPr>
        <p:spPr>
          <a:xfrm rot="16200000">
            <a:off x="1210652" y="1924742"/>
            <a:ext cx="1478933" cy="2471228"/>
          </a:xfrm>
          <a:prstGeom prst="arc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直線單箭頭接點 12"/>
          <p:cNvCxnSpPr>
            <a:stCxn id="12" idx="2"/>
          </p:cNvCxnSpPr>
          <p:nvPr/>
        </p:nvCxnSpPr>
        <p:spPr>
          <a:xfrm flipV="1">
            <a:off x="1950119" y="2420888"/>
            <a:ext cx="335513" cy="1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7" descr="C:\Users\user\Desktop\pipe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820">
            <a:off x="7423931" y="1748282"/>
            <a:ext cx="601663" cy="1663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63" y="3284984"/>
            <a:ext cx="227745" cy="418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弧形 15"/>
          <p:cNvSpPr/>
          <p:nvPr/>
        </p:nvSpPr>
        <p:spPr>
          <a:xfrm rot="16200000">
            <a:off x="6670211" y="2517627"/>
            <a:ext cx="1478933" cy="2471228"/>
          </a:xfrm>
          <a:prstGeom prst="arc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7383037" y="3031588"/>
            <a:ext cx="335513" cy="1"/>
          </a:xfrm>
          <a:prstGeom prst="straightConnector1">
            <a:avLst/>
          </a:prstGeom>
          <a:ln w="19050">
            <a:solidFill>
              <a:schemeClr val="tx1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69545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標題 1"/>
          <p:cNvSpPr txBox="1">
            <a:spLocks/>
          </p:cNvSpPr>
          <p:nvPr/>
        </p:nvSpPr>
        <p:spPr>
          <a:xfrm>
            <a:off x="251520" y="188640"/>
            <a:ext cx="7427168" cy="11430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Antimicrobial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test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204787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2699792" y="558924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24 hours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7236296" y="558924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18hours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5292080" y="5589240"/>
            <a:ext cx="1067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12hours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539552" y="5589240"/>
            <a:ext cx="1132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18 hours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文字方塊 25"/>
          <p:cNvSpPr txBox="1"/>
          <p:nvPr/>
        </p:nvSpPr>
        <p:spPr>
          <a:xfrm>
            <a:off x="395536" y="1196752"/>
            <a:ext cx="4819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Medium: </a:t>
            </a:r>
            <a:r>
              <a:rPr lang="zh-TW" altLang="zh-TW" sz="2400" b="1" dirty="0" smtClean="0">
                <a:latin typeface="Times New Roman" pitchFamily="18" charset="0"/>
                <a:cs typeface="Times New Roman" pitchFamily="18" charset="0"/>
              </a:rPr>
              <a:t>Luria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zh-TW" altLang="zh-TW" sz="2400" b="1" dirty="0" smtClean="0">
                <a:latin typeface="Times New Roman" pitchFamily="18" charset="0"/>
                <a:cs typeface="Times New Roman" pitchFamily="18" charset="0"/>
              </a:rPr>
              <a:t>Bertani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(LB) broth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5536" y="6093296"/>
            <a:ext cx="1628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with bacteria</a:t>
            </a:r>
            <a:endParaRPr lang="zh-TW" altLang="en-US" sz="2000" dirty="0"/>
          </a:p>
        </p:txBody>
      </p:sp>
      <p:sp>
        <p:nvSpPr>
          <p:cNvPr id="29" name="矩形 28"/>
          <p:cNvSpPr/>
          <p:nvPr/>
        </p:nvSpPr>
        <p:spPr>
          <a:xfrm>
            <a:off x="2627784" y="6093296"/>
            <a:ext cx="15007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with sample</a:t>
            </a:r>
            <a:endParaRPr lang="zh-TW" altLang="en-US" sz="2000" dirty="0"/>
          </a:p>
        </p:txBody>
      </p:sp>
      <p:sp>
        <p:nvSpPr>
          <p:cNvPr id="30" name="文字方塊 29"/>
          <p:cNvSpPr txBox="1"/>
          <p:nvPr/>
        </p:nvSpPr>
        <p:spPr>
          <a:xfrm>
            <a:off x="5004048" y="6093296"/>
            <a:ext cx="1651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new medium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7092280" y="6093296"/>
            <a:ext cx="1690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LB agar plate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投影片編號版面配置區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23</a:t>
            </a:fld>
            <a:endParaRPr kumimoji="0" lang="en-US" dirty="0"/>
          </a:p>
        </p:txBody>
      </p:sp>
      <p:sp>
        <p:nvSpPr>
          <p:cNvPr id="33" name="文字方塊 32"/>
          <p:cNvSpPr txBox="1"/>
          <p:nvPr/>
        </p:nvSpPr>
        <p:spPr>
          <a:xfrm>
            <a:off x="1331640" y="1772816"/>
            <a:ext cx="6192688" cy="4801314"/>
          </a:xfrm>
          <a:prstGeom prst="rect">
            <a:avLst/>
          </a:prstGeom>
          <a:gradFill>
            <a:gsLst>
              <a:gs pos="0">
                <a:schemeClr val="bg2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251520" y="260648"/>
            <a:ext cx="7427168" cy="1143000"/>
          </a:xfrm>
          <a:prstGeom prst="rect">
            <a:avLst/>
          </a:prstGeom>
        </p:spPr>
        <p:txBody>
          <a:bodyPr/>
          <a:lstStyle/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Antimicrobial</a:t>
            </a: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test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23528" y="1052736"/>
          <a:ext cx="7920880" cy="312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1834086"/>
                <a:gridCol w="3494506"/>
              </a:tblGrid>
              <a:tr h="402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Staphylococcus </a:t>
                      </a:r>
                      <a:r>
                        <a:rPr kumimoji="0" lang="en-US" altLang="zh-TW" sz="2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aureus</a:t>
                      </a:r>
                      <a:endParaRPr kumimoji="0" lang="zh-TW" altLang="en-US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712041">
                <a:tc>
                  <a:txBody>
                    <a:bodyPr/>
                    <a:lstStyle/>
                    <a:p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Sample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Thickness (nm)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Colony-forming unit / plate</a:t>
                      </a:r>
                      <a:endParaRPr lang="zh-TW" altLang="en-US" sz="2000" b="1" i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02458">
                <a:tc>
                  <a:txBody>
                    <a:bodyPr/>
                    <a:lstStyle/>
                    <a:p>
                      <a:r>
                        <a:rPr kumimoji="0" lang="en-US" altLang="zh-TW" sz="20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blank control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45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(1)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245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(2)</a:t>
                      </a: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endParaRPr lang="en-US" altLang="zh-TW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1306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9856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Ag-based</a:t>
                      </a:r>
                      <a:r>
                        <a:rPr lang="en-US" altLang="zh-TW" sz="2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TFMG (3)</a:t>
                      </a:r>
                      <a:endParaRPr lang="en-US" altLang="zh-TW" sz="2000" b="1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05495">
                <a:tc>
                  <a:txBody>
                    <a:bodyPr/>
                    <a:lstStyle/>
                    <a:p>
                      <a:r>
                        <a:rPr kumimoji="0" lang="en-US" altLang="zh-TW" sz="20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Ag-based TFMG (4)</a:t>
                      </a:r>
                      <a:endParaRPr lang="zh-TW" altLang="en-US" sz="20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1972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zh-TW" altLang="en-US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圖片 4" descr="DSCN99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797152"/>
            <a:ext cx="2448272" cy="183620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24</a:t>
            </a:fld>
            <a:endParaRPr kumimoji="0" 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002032" y="6519446"/>
            <a:ext cx="4141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Antimicrobial test was conducted by KMUH.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51520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Biocompatibility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7" y="1870424"/>
            <a:ext cx="5330646" cy="429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323528" y="1268760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MTT  assay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262062" y="6525344"/>
            <a:ext cx="44777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Zhou et al., Mater. Sci. Eng. A., 398, 28-36 (2005)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Motivation</a:t>
            </a:r>
            <a:endParaRPr kumimoji="0" lang="zh-TW" altLang="en-US" sz="4400" b="1" i="0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Maiandra GD"/>
              <a:ea typeface="微軟正黑體"/>
              <a:cs typeface="+mj-cs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323528" y="1484785"/>
            <a:ext cx="8363272" cy="237626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85000"/>
              <a:buFont typeface="+mj-lt"/>
              <a:buAutoNum type="arabicPeriod"/>
              <a:tabLst/>
              <a:defRPr/>
            </a:pPr>
            <a:endParaRPr kumimoji="0" lang="zh-TW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Ti–Ta alloys</a:t>
            </a:r>
            <a:r>
              <a:rPr kumimoji="0" lang="en-US" altLang="zh-TW" sz="24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exhibit good wear resistance, excellent corrosion resistance and biocompatibility. Hence, it is beneficial  to enhance the surface conditions of stainless steel in biomedical </a:t>
            </a: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新細明體"/>
                <a:cs typeface="Times New Roman" pitchFamily="18" charset="0"/>
              </a:rPr>
              <a:t>implant by Ti-Ta thin films coating.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/>
              </a:buClr>
              <a:buSzPct val="85000"/>
              <a:buFont typeface="+mj-lt"/>
              <a:buAutoNum type="arabicPeriod"/>
              <a:tabLst/>
              <a:defRPr/>
            </a:pP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03848" y="476672"/>
            <a:ext cx="2246384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316L stainless steel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680355" y="1383159"/>
            <a:ext cx="2425664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echanical polished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560675" y="1383159"/>
            <a:ext cx="188724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lectropolished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067596" y="2319263"/>
            <a:ext cx="76976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AFM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732100" y="3068960"/>
            <a:ext cx="1476647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Sputtering </a:t>
            </a:r>
            <a:endParaRPr lang="zh-TW" altLang="en-US" sz="2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29829" y="4086364"/>
            <a:ext cx="76976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AFM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08304" y="4086364"/>
            <a:ext cx="1694695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Nanoindenter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79712" y="4086364"/>
            <a:ext cx="853119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altLang="zh-TW" sz="2000" b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-step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987824" y="4086364"/>
            <a:ext cx="742511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XRD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652120" y="4725144"/>
            <a:ext cx="191270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Biological assay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895545" y="5517232"/>
            <a:ext cx="1412759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MTT assay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43608" y="4077072"/>
            <a:ext cx="813043" cy="7078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SEM 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EDS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228184" y="6237312"/>
            <a:ext cx="740908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SEM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肘形接點 15"/>
          <p:cNvCxnSpPr>
            <a:stCxn id="3" idx="0"/>
            <a:endCxn id="2" idx="2"/>
          </p:cNvCxnSpPr>
          <p:nvPr/>
        </p:nvCxnSpPr>
        <p:spPr>
          <a:xfrm rot="5400000" flipH="1" flipV="1">
            <a:off x="3356925" y="413045"/>
            <a:ext cx="506377" cy="1433853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7" name="肘形接點 16"/>
          <p:cNvCxnSpPr>
            <a:stCxn id="4" idx="0"/>
            <a:endCxn id="2" idx="2"/>
          </p:cNvCxnSpPr>
          <p:nvPr/>
        </p:nvCxnSpPr>
        <p:spPr>
          <a:xfrm rot="16200000" flipV="1">
            <a:off x="4662482" y="541341"/>
            <a:ext cx="506377" cy="1177259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8" name="肘形接點 17"/>
          <p:cNvCxnSpPr>
            <a:stCxn id="3" idx="2"/>
            <a:endCxn id="5" idx="0"/>
          </p:cNvCxnSpPr>
          <p:nvPr/>
        </p:nvCxnSpPr>
        <p:spPr>
          <a:xfrm rot="16200000" flipH="1">
            <a:off x="3404835" y="1271620"/>
            <a:ext cx="535994" cy="155929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19" name="肘形接點 18"/>
          <p:cNvCxnSpPr>
            <a:stCxn id="4" idx="2"/>
            <a:endCxn id="5" idx="0"/>
          </p:cNvCxnSpPr>
          <p:nvPr/>
        </p:nvCxnSpPr>
        <p:spPr>
          <a:xfrm rot="5400000">
            <a:off x="4710392" y="1525356"/>
            <a:ext cx="535994" cy="1051821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0" name="圖案 37"/>
          <p:cNvCxnSpPr>
            <a:stCxn id="7" idx="0"/>
            <a:endCxn id="6" idx="2"/>
          </p:cNvCxnSpPr>
          <p:nvPr/>
        </p:nvCxnSpPr>
        <p:spPr>
          <a:xfrm rot="5400000" flipH="1" flipV="1">
            <a:off x="2183920" y="1799861"/>
            <a:ext cx="617294" cy="3955713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1" name="肘形接點 20"/>
          <p:cNvCxnSpPr>
            <a:stCxn id="13" idx="0"/>
            <a:endCxn id="6" idx="2"/>
          </p:cNvCxnSpPr>
          <p:nvPr/>
        </p:nvCxnSpPr>
        <p:spPr>
          <a:xfrm rot="5400000" flipH="1" flipV="1">
            <a:off x="2656276" y="2262924"/>
            <a:ext cx="608002" cy="3020294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2" name="肘形接點 21"/>
          <p:cNvCxnSpPr>
            <a:stCxn id="9" idx="0"/>
            <a:endCxn id="6" idx="2"/>
          </p:cNvCxnSpPr>
          <p:nvPr/>
        </p:nvCxnSpPr>
        <p:spPr>
          <a:xfrm rot="5400000" flipH="1" flipV="1">
            <a:off x="3129701" y="2745641"/>
            <a:ext cx="617294" cy="2064152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3" name="肘形接點 22"/>
          <p:cNvCxnSpPr>
            <a:stCxn id="10" idx="0"/>
            <a:endCxn id="6" idx="2"/>
          </p:cNvCxnSpPr>
          <p:nvPr/>
        </p:nvCxnSpPr>
        <p:spPr>
          <a:xfrm rot="5400000" flipH="1" flipV="1">
            <a:off x="3606105" y="3222045"/>
            <a:ext cx="617294" cy="1111344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25" name="肘形接點 24"/>
          <p:cNvCxnSpPr>
            <a:stCxn id="8" idx="0"/>
            <a:endCxn id="6" idx="2"/>
          </p:cNvCxnSpPr>
          <p:nvPr/>
        </p:nvCxnSpPr>
        <p:spPr>
          <a:xfrm rot="16200000" flipV="1">
            <a:off x="6004391" y="1935103"/>
            <a:ext cx="617294" cy="3685228"/>
          </a:xfrm>
          <a:prstGeom prst="bentConnector3">
            <a:avLst>
              <a:gd name="adj1" fmla="val 50000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37" name="文字方塊 36"/>
          <p:cNvSpPr txBox="1"/>
          <p:nvPr/>
        </p:nvSpPr>
        <p:spPr>
          <a:xfrm>
            <a:off x="3851920" y="4077072"/>
            <a:ext cx="1765227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Contact angle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肘形接點 28"/>
          <p:cNvCxnSpPr>
            <a:stCxn id="37" idx="0"/>
            <a:endCxn id="6" idx="2"/>
          </p:cNvCxnSpPr>
          <p:nvPr/>
        </p:nvCxnSpPr>
        <p:spPr>
          <a:xfrm rot="16200000" flipV="1">
            <a:off x="4298478" y="3641016"/>
            <a:ext cx="608002" cy="264110"/>
          </a:xfrm>
          <a:prstGeom prst="bentConnector3">
            <a:avLst>
              <a:gd name="adj1" fmla="val 48047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33" name="肘形接點 32"/>
          <p:cNvCxnSpPr/>
          <p:nvPr/>
        </p:nvCxnSpPr>
        <p:spPr>
          <a:xfrm rot="16200000" flipV="1">
            <a:off x="4911411" y="3028083"/>
            <a:ext cx="1256074" cy="2138048"/>
          </a:xfrm>
          <a:prstGeom prst="bentConnector3">
            <a:avLst>
              <a:gd name="adj1" fmla="val 75527"/>
            </a:avLst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75" name="直線接點 74"/>
          <p:cNvCxnSpPr>
            <a:stCxn id="12" idx="2"/>
            <a:endCxn id="15" idx="0"/>
          </p:cNvCxnSpPr>
          <p:nvPr/>
        </p:nvCxnSpPr>
        <p:spPr>
          <a:xfrm flipH="1">
            <a:off x="6598638" y="5917342"/>
            <a:ext cx="3287" cy="31997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接點 101"/>
          <p:cNvCxnSpPr>
            <a:stCxn id="11" idx="2"/>
            <a:endCxn id="12" idx="0"/>
          </p:cNvCxnSpPr>
          <p:nvPr/>
        </p:nvCxnSpPr>
        <p:spPr>
          <a:xfrm flipH="1">
            <a:off x="6601925" y="5125254"/>
            <a:ext cx="6547" cy="39197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27</a:t>
            </a:fld>
            <a:endParaRPr kumimoji="0" lang="en-US"/>
          </a:p>
        </p:txBody>
      </p:sp>
      <p:sp>
        <p:nvSpPr>
          <p:cNvPr id="31" name="標題 1"/>
          <p:cNvSpPr txBox="1">
            <a:spLocks/>
          </p:cNvSpPr>
          <p:nvPr/>
        </p:nvSpPr>
        <p:spPr>
          <a:xfrm>
            <a:off x="107504" y="116632"/>
            <a:ext cx="2818656" cy="11381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Flow chart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Maiandra GD"/>
              <a:ea typeface="微軟正黑體"/>
              <a:cs typeface="+mj-cs"/>
            </a:endParaRPr>
          </a:p>
        </p:txBody>
      </p:sp>
      <p:sp>
        <p:nvSpPr>
          <p:cNvPr id="32" name="文字方塊 31"/>
          <p:cNvSpPr txBox="1"/>
          <p:nvPr/>
        </p:nvSpPr>
        <p:spPr>
          <a:xfrm>
            <a:off x="6948264" y="476672"/>
            <a:ext cx="780983" cy="40011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Glass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直線接點 33"/>
          <p:cNvCxnSpPr/>
          <p:nvPr/>
        </p:nvCxnSpPr>
        <p:spPr>
          <a:xfrm>
            <a:off x="4283968" y="188640"/>
            <a:ext cx="30963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接點 34"/>
          <p:cNvCxnSpPr/>
          <p:nvPr/>
        </p:nvCxnSpPr>
        <p:spPr>
          <a:xfrm>
            <a:off x="4283968" y="161256"/>
            <a:ext cx="0" cy="3154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7380312" y="161256"/>
            <a:ext cx="0" cy="315416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標題 1"/>
          <p:cNvSpPr txBox="1">
            <a:spLocks/>
          </p:cNvSpPr>
          <p:nvPr/>
        </p:nvSpPr>
        <p:spPr bwMode="auto">
          <a:xfrm>
            <a:off x="179512" y="0"/>
            <a:ext cx="742716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MTT assay</a:t>
            </a:r>
            <a:endParaRPr kumimoji="0" lang="zh-TW" alt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" name="Picture 2" descr="G:\013.tif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27690" t="27821" r="28671" b="59227"/>
          <a:stretch>
            <a:fillRect/>
          </a:stretch>
        </p:blipFill>
        <p:spPr bwMode="auto">
          <a:xfrm>
            <a:off x="5292080" y="3861048"/>
            <a:ext cx="3240360" cy="15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文字方塊 5"/>
          <p:cNvSpPr txBox="1">
            <a:spLocks noChangeArrowheads="1"/>
          </p:cNvSpPr>
          <p:nvPr/>
        </p:nvSpPr>
        <p:spPr bwMode="auto">
          <a:xfrm>
            <a:off x="0" y="4797152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Conditions:</a:t>
            </a:r>
            <a:endParaRPr kumimoji="0" lang="en-US" altLang="zh-TW" sz="1600" b="1" dirty="0"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Cell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: D1 bone marrow stem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cell</a:t>
            </a:r>
            <a:endParaRPr kumimoji="0" lang="en-US" altLang="zh-TW" sz="1600" b="1" dirty="0"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Medium 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content: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bone 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medium</a:t>
            </a:r>
          </a:p>
          <a:p>
            <a:pPr>
              <a:buFont typeface="Arial" pitchFamily="34" charset="0"/>
              <a:buChar char="•"/>
            </a:pP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Low 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glucose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DMEM + 1.5 g 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sodium bicarbonate + 1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% NEAA 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+ 1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% Vitamin 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C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+ 10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% FBS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+ 1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%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P/S</a:t>
            </a:r>
            <a:endParaRPr kumimoji="0" lang="en-US" altLang="zh-TW" sz="1600" b="1" dirty="0"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</a:t>
            </a:r>
            <a:r>
              <a:rPr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Sample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: </a:t>
            </a:r>
            <a:r>
              <a:rPr lang="en-US" altLang="zh-TW" sz="1600" b="1" kern="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TiTaSiZr</a:t>
            </a:r>
            <a:r>
              <a:rPr kumimoji="0" lang="en-US" altLang="zh-TW" sz="1600" b="1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TFMGs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(about 1 cm </a:t>
            </a:r>
            <a:r>
              <a:rPr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×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1 cm</a:t>
            </a:r>
            <a:r>
              <a:rPr kumimoji="0" lang="en-US" altLang="zh-TW" sz="1600" b="1" dirty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) in </a:t>
            </a: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24 well</a:t>
            </a:r>
            <a:endParaRPr kumimoji="0" lang="en-US" altLang="zh-TW" sz="1600" b="1" dirty="0"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kumimoji="0" lang="en-US" altLang="zh-TW" sz="1600" b="1" dirty="0" smtClean="0">
                <a:latin typeface="Times New Roman" pitchFamily="18" charset="0"/>
                <a:ea typeface="Arial Unicode MS" pitchFamily="34" charset="-120"/>
                <a:cs typeface="Times New Roman" pitchFamily="18" charset="0"/>
              </a:rPr>
              <a:t> MTT assay: 24 hours</a:t>
            </a:r>
            <a:endParaRPr kumimoji="0" lang="en-US" altLang="zh-TW" sz="1600" b="1" dirty="0">
              <a:latin typeface="Times New Roman" pitchFamily="18" charset="0"/>
              <a:ea typeface="Arial Unicode MS" pitchFamily="34" charset="-120"/>
              <a:cs typeface="Times New Roman" pitchFamily="18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5292080" y="6525344"/>
            <a:ext cx="35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MTT assay was conducted by KMUH.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28</a:t>
            </a:fld>
            <a:endParaRPr kumimoji="0" lang="en-US"/>
          </a:p>
        </p:txBody>
      </p:sp>
      <p:graphicFrame>
        <p:nvGraphicFramePr>
          <p:cNvPr id="10" name="圖表 9"/>
          <p:cNvGraphicFramePr>
            <a:graphicFrameLocks/>
          </p:cNvGraphicFramePr>
          <p:nvPr/>
        </p:nvGraphicFramePr>
        <p:xfrm>
          <a:off x="179512" y="1052736"/>
          <a:ext cx="4464496" cy="2790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圖表 11"/>
          <p:cNvGraphicFramePr>
            <a:graphicFrameLocks/>
          </p:cNvGraphicFramePr>
          <p:nvPr/>
        </p:nvGraphicFramePr>
        <p:xfrm>
          <a:off x="4211960" y="1052736"/>
          <a:ext cx="466725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58433" y="3075057"/>
            <a:ext cx="6627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UY" altLang="zh-TW" sz="4400" b="1" kern="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Thanks for your attention!</a:t>
            </a:r>
            <a:endParaRPr lang="zh-TW" altLang="en-US" sz="44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29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79512" y="44624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Antimicrobial methods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79512" y="1484784"/>
            <a:ext cx="83529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Mechanisms of antimicrobial activity :</a:t>
            </a:r>
          </a:p>
          <a:p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Silver, Copper, Quaternary ammonium, Antimicrobial peptides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79512" y="2708920"/>
            <a:ext cx="80648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Selectivity:</a:t>
            </a:r>
          </a:p>
          <a:p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Bactericides, Viral inhibitors, Fungal inhibitors</a:t>
            </a:r>
            <a:endParaRPr lang="en-US" altLang="zh-TW" sz="2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79512" y="38610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Surface modification:</a:t>
            </a:r>
          </a:p>
          <a:p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Surface roughness, </a:t>
            </a:r>
            <a:r>
              <a:rPr lang="en-US" altLang="zh-TW" sz="2200" b="1" dirty="0" err="1" smtClean="0">
                <a:latin typeface="Times New Roman" pitchFamily="18" charset="0"/>
                <a:cs typeface="Times New Roman" pitchFamily="18" charset="0"/>
              </a:rPr>
              <a:t>Superhydrophobic</a:t>
            </a:r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 surfaces, </a:t>
            </a:r>
          </a:p>
          <a:p>
            <a:r>
              <a:rPr lang="en-US" altLang="zh-TW" sz="2200" b="1" dirty="0" smtClean="0">
                <a:latin typeface="Times New Roman" pitchFamily="18" charset="0"/>
                <a:cs typeface="Times New Roman" pitchFamily="18" charset="0"/>
              </a:rPr>
              <a:t>Coatings (Self-cleaning coatings and Antimicrobial additives)</a:t>
            </a:r>
            <a:endParaRPr lang="zh-TW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64088" y="6519446"/>
            <a:ext cx="33586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http://en.wikipedia.org </a:t>
            </a:r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en.wikipedia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3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AFM observation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8229600" cy="263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文字方塊 10"/>
          <p:cNvSpPr txBox="1"/>
          <p:nvPr/>
        </p:nvSpPr>
        <p:spPr>
          <a:xfrm>
            <a:off x="539552" y="1412776"/>
            <a:ext cx="3629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316 stainless steel surfaces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3528" y="4869160"/>
            <a:ext cx="1460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As-received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83768" y="4797152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Electropolished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1.5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min at room temperature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52120" y="4793384"/>
            <a:ext cx="316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Electropolished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altLang="zh-TW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min at room temperature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675072" y="6525344"/>
            <a:ext cx="6145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Haidopoulos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et al., J. Mater. Sci. Mater. Med., 17, 647-657 (2006)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4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/>
          <p:cNvSpPr txBox="1">
            <a:spLocks/>
          </p:cNvSpPr>
          <p:nvPr/>
        </p:nvSpPr>
        <p:spPr>
          <a:xfrm>
            <a:off x="323528" y="-27384"/>
            <a:ext cx="8229600" cy="1143000"/>
          </a:xfrm>
          <a:prstGeom prst="rect">
            <a:avLst/>
          </a:prstGeom>
        </p:spPr>
        <p:txBody>
          <a:bodyPr vert="horz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1B36"/>
                </a:solidFill>
                <a:effectLst/>
                <a:uLnTx/>
                <a:uFillTx/>
                <a:latin typeface="Times New Roman" pitchFamily="18" charset="0"/>
                <a:ea typeface="微軟正黑體"/>
                <a:cs typeface="Times New Roman" pitchFamily="18" charset="0"/>
              </a:rPr>
              <a:t>Water contact angle test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1B36"/>
              </a:solidFill>
              <a:effectLst/>
              <a:uLnTx/>
              <a:uFillTx/>
              <a:latin typeface="Times New Roman" pitchFamily="18" charset="0"/>
              <a:ea typeface="微軟正黑體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99992" y="5103347"/>
            <a:ext cx="41044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zh-TW" sz="2000" b="1" dirty="0" smtClean="0"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it-IT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it-IT" altLang="zh-TW" sz="2000" b="1" dirty="0" smtClean="0"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it-IT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7.5</a:t>
            </a:r>
            <a:r>
              <a:rPr lang="it-IT" altLang="zh-TW" sz="2000" b="1" dirty="0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it-IT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altLang="zh-TW" sz="2000" b="1" dirty="0" smtClean="0"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it-IT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17.5</a:t>
            </a:r>
            <a:r>
              <a:rPr lang="it-IT" altLang="zh-TW" sz="2000" b="1" dirty="0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it-IT" altLang="zh-TW" sz="2000" b="1" baseline="-250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TFMG coating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surface roughness: 1 nm</a:t>
            </a:r>
          </a:p>
        </p:txBody>
      </p:sp>
      <p:sp>
        <p:nvSpPr>
          <p:cNvPr id="13" name="矩形 12"/>
          <p:cNvSpPr/>
          <p:nvPr/>
        </p:nvSpPr>
        <p:spPr>
          <a:xfrm>
            <a:off x="400843" y="5085184"/>
            <a:ext cx="31630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304 stainless steel substrate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surface roughness: 7.5 nm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95536" y="908720"/>
            <a:ext cx="8213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848E"/>
              </a:buClr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The flat surface was thought to improve its hydrophobic ability.</a:t>
            </a:r>
            <a:endParaRPr kumimoji="0" lang="zh-TW" altLang="en-US" sz="2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4446079" y="6474822"/>
            <a:ext cx="4299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Chiang et al., </a:t>
            </a:r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Fooyin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J Health Sci., 2, 12 (2010)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圖片 15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44825"/>
            <a:ext cx="3887292" cy="3168352"/>
          </a:xfrm>
          <a:prstGeom prst="rect">
            <a:avLst/>
          </a:prstGeom>
        </p:spPr>
      </p:pic>
      <p:pic>
        <p:nvPicPr>
          <p:cNvPr id="18" name="圖片 17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844824"/>
            <a:ext cx="3853854" cy="3168352"/>
          </a:xfrm>
          <a:prstGeom prst="rect">
            <a:avLst/>
          </a:prstGeom>
        </p:spPr>
      </p:pic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5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286469"/>
            <a:ext cx="5760640" cy="409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619672" y="6453336"/>
            <a:ext cx="7110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/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Devasconcellos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et al., Mater. Sci. Eng. C, 32, 1112-1120 (2012)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544" y="260648"/>
            <a:ext cx="548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latin typeface="Times New Roman" pitchFamily="18" charset="0"/>
                <a:cs typeface="Times New Roman" pitchFamily="18" charset="0"/>
              </a:rPr>
              <a:t>Antimicrobial activity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552" y="1052736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/>
              </a:buClr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Previous reports have shown antimicrobial effects of materials with silver ions kill bacteria by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destroying cell walls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membranes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6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1052736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Silver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were shown to be an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effective bactericide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E. coli.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1944728" y="6474822"/>
            <a:ext cx="6768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sv-SE" altLang="zh-TW" sz="1600" b="1" dirty="0" smtClean="0">
                <a:latin typeface="Times New Roman" pitchFamily="18" charset="0"/>
                <a:cs typeface="Times New Roman" pitchFamily="18" charset="0"/>
              </a:rPr>
              <a:t>I. Sondi and B. Salopek-Sondi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, J. Colloid Interface Sci., 275, 177-182 (2004)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260648"/>
            <a:ext cx="548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latin typeface="Times New Roman" pitchFamily="18" charset="0"/>
                <a:cs typeface="Times New Roman" pitchFamily="18" charset="0"/>
              </a:rPr>
              <a:t>Antimicrobial activity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圖片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01034"/>
            <a:ext cx="519933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1403648" y="5457418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Containing different concentrations of silver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nanoparticles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(a) 0 (b) 10 (c) 20 (d) 50 µg cm</a:t>
            </a:r>
            <a:r>
              <a:rPr lang="en-US" altLang="zh-TW" sz="2000" b="1" baseline="30000" dirty="0" smtClean="0">
                <a:latin typeface="Times New Roman" pitchFamily="18" charset="0"/>
                <a:cs typeface="Times New Roman" pitchFamily="18" charset="0"/>
              </a:rPr>
              <a:t>−3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7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b="15660"/>
          <a:stretch>
            <a:fillRect/>
          </a:stretch>
        </p:blipFill>
        <p:spPr bwMode="auto">
          <a:xfrm>
            <a:off x="2181948" y="2132856"/>
            <a:ext cx="4780105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67544" y="908720"/>
            <a:ext cx="7812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Particulate silver coatings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stainless steel implants for fracture management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were shown to be an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effective bactericide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altLang="zh-TW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7544" y="260648"/>
            <a:ext cx="548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latin typeface="Times New Roman" pitchFamily="18" charset="0"/>
                <a:cs typeface="Times New Roman" pitchFamily="18" charset="0"/>
              </a:rPr>
              <a:t>Antimicrobial activity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19672" y="6525344"/>
            <a:ext cx="7110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/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Devasconcellos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et al., Mater. Sci. Eng. C, 32, 1112-1120 (2012)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8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6"/>
            <a:ext cx="3883851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4427984" y="2348880"/>
            <a:ext cx="36004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Escherichia coli (▲) 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Staphylococcus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aureus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(□)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Pseudomonas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aeruginosa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(● )  </a:t>
            </a:r>
          </a:p>
          <a:p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Acinetobacter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baumannii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(◇ )  </a:t>
            </a:r>
          </a:p>
          <a:p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Candida </a:t>
            </a:r>
            <a:r>
              <a:rPr lang="en-US" altLang="zh-TW" sz="2000" b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(★)</a:t>
            </a:r>
            <a:endParaRPr lang="zh-TW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39552" y="90872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zh-TW" sz="2400" b="1" dirty="0" smtClean="0">
                <a:latin typeface="Times New Roman" pitchFamily="18" charset="0"/>
                <a:cs typeface="Times New Roman" pitchFamily="18" charset="0"/>
              </a:rPr>
              <a:t>The surface of 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Zr</a:t>
            </a:r>
            <a:r>
              <a:rPr lang="it-IT" altLang="zh-TW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61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</a:t>
            </a:r>
            <a:r>
              <a:rPr lang="it-IT" altLang="zh-TW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7.5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it-IT" altLang="zh-TW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it-IT" altLang="zh-TW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17.5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it-IT" altLang="zh-TW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thin film metallic glasses (TFMGs)</a:t>
            </a:r>
            <a:r>
              <a:rPr lang="it-IT" altLang="zh-TW" sz="2400" b="1" dirty="0" smtClean="0">
                <a:latin typeface="Times New Roman" pitchFamily="18" charset="0"/>
                <a:cs typeface="Times New Roman" pitchFamily="18" charset="0"/>
              </a:rPr>
              <a:t> can exhibit the </a:t>
            </a:r>
            <a:r>
              <a:rPr lang="it-IT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antimicrobial ability</a:t>
            </a:r>
            <a:r>
              <a:rPr lang="it-IT" altLang="zh-TW" sz="2400" b="1" dirty="0" smtClean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TW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260648"/>
            <a:ext cx="54868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400" b="1" dirty="0" smtClean="0">
                <a:latin typeface="Times New Roman" pitchFamily="18" charset="0"/>
                <a:cs typeface="Times New Roman" pitchFamily="18" charset="0"/>
              </a:rPr>
              <a:t>Antimicrobial activity</a:t>
            </a:r>
            <a:endParaRPr lang="zh-TW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4469602" y="6525344"/>
            <a:ext cx="43508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Chiang et al., </a:t>
            </a:r>
            <a:r>
              <a:rPr lang="en-US" altLang="zh-TW" sz="1600" b="1" dirty="0" err="1" smtClean="0">
                <a:latin typeface="Times New Roman" pitchFamily="18" charset="0"/>
                <a:cs typeface="Times New Roman" pitchFamily="18" charset="0"/>
              </a:rPr>
              <a:t>Fooyin</a:t>
            </a:r>
            <a:r>
              <a:rPr lang="en-US" altLang="zh-TW" sz="1600" b="1" dirty="0" smtClean="0">
                <a:latin typeface="Times New Roman" pitchFamily="18" charset="0"/>
                <a:cs typeface="Times New Roman" pitchFamily="18" charset="0"/>
              </a:rPr>
              <a:t> J Health Sci., 2, 12 (2010)</a:t>
            </a:r>
            <a:endParaRPr lang="zh-TW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9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3256</TotalTime>
  <Words>1360</Words>
  <Application>Microsoft Office PowerPoint</Application>
  <PresentationFormat>如螢幕大小 (4:3)</PresentationFormat>
  <Paragraphs>280</Paragraphs>
  <Slides>29</Slides>
  <Notes>11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Oriel</vt:lpstr>
      <vt:lpstr>Graph</vt:lpstr>
      <vt:lpstr>Department of Materials and Optoelectronic Science, National Sun Yat-Sen University (NSYSU)</vt:lpstr>
      <vt:lpstr>Outline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Sunny</dc:creator>
  <cp:lastModifiedBy>adm</cp:lastModifiedBy>
  <cp:revision>299</cp:revision>
  <dcterms:created xsi:type="dcterms:W3CDTF">2012-10-28T12:47:16Z</dcterms:created>
  <dcterms:modified xsi:type="dcterms:W3CDTF">2012-12-03T01:12:03Z</dcterms:modified>
</cp:coreProperties>
</file>